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66" r:id="rId4"/>
    <p:sldId id="500" r:id="rId5"/>
    <p:sldId id="507" r:id="rId6"/>
    <p:sldId id="501" r:id="rId7"/>
    <p:sldId id="514" r:id="rId8"/>
    <p:sldId id="508" r:id="rId9"/>
    <p:sldId id="506" r:id="rId10"/>
    <p:sldId id="515" r:id="rId11"/>
    <p:sldId id="526" r:id="rId12"/>
    <p:sldId id="528" r:id="rId13"/>
    <p:sldId id="516" r:id="rId14"/>
    <p:sldId id="517" r:id="rId15"/>
    <p:sldId id="518" r:id="rId16"/>
    <p:sldId id="519" r:id="rId17"/>
    <p:sldId id="520" r:id="rId18"/>
    <p:sldId id="523" r:id="rId19"/>
    <p:sldId id="524" r:id="rId20"/>
    <p:sldId id="525" r:id="rId21"/>
    <p:sldId id="521" r:id="rId22"/>
    <p:sldId id="522" r:id="rId23"/>
    <p:sldId id="529" r:id="rId24"/>
    <p:sldId id="530" r:id="rId25"/>
    <p:sldId id="531" r:id="rId26"/>
    <p:sldId id="532" r:id="rId27"/>
    <p:sldId id="534" r:id="rId28"/>
    <p:sldId id="535" r:id="rId29"/>
    <p:sldId id="536" r:id="rId30"/>
    <p:sldId id="537" r:id="rId31"/>
    <p:sldId id="538" r:id="rId32"/>
    <p:sldId id="540" r:id="rId33"/>
    <p:sldId id="539" r:id="rId34"/>
    <p:sldId id="541" r:id="rId35"/>
    <p:sldId id="510" r:id="rId36"/>
    <p:sldId id="511" r:id="rId37"/>
    <p:sldId id="544" r:id="rId38"/>
    <p:sldId id="542" r:id="rId39"/>
    <p:sldId id="512" r:id="rId40"/>
    <p:sldId id="513" r:id="rId41"/>
    <p:sldId id="546" r:id="rId42"/>
    <p:sldId id="547" r:id="rId43"/>
    <p:sldId id="505" r:id="rId44"/>
    <p:sldId id="503" r:id="rId45"/>
    <p:sldId id="442" r:id="rId46"/>
    <p:sldId id="352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Asynchronous Programming" id="{8A63B03A-A79A-49E0-A7D1-879E8FBDDFB7}">
          <p14:sldIdLst>
            <p14:sldId id="507"/>
            <p14:sldId id="501"/>
            <p14:sldId id="514"/>
          </p14:sldIdLst>
        </p14:section>
        <p14:section name="Promises - Concepts" id="{857E2BF5-D7C0-433F-83B0-C6B1BAA22B1E}">
          <p14:sldIdLst>
            <p14:sldId id="508"/>
            <p14:sldId id="506"/>
            <p14:sldId id="515"/>
            <p14:sldId id="526"/>
            <p14:sldId id="528"/>
            <p14:sldId id="516"/>
            <p14:sldId id="517"/>
            <p14:sldId id="518"/>
            <p14:sldId id="519"/>
          </p14:sldIdLst>
        </p14:section>
        <p14:section name="Promises with AJAX" id="{A9C08006-0C07-4343-B335-CD0B3008FFC5}">
          <p14:sldIdLst>
            <p14:sldId id="520"/>
            <p14:sldId id="523"/>
            <p14:sldId id="524"/>
            <p14:sldId id="525"/>
            <p14:sldId id="521"/>
            <p14:sldId id="522"/>
            <p14:sldId id="529"/>
            <p14:sldId id="530"/>
            <p14:sldId id="531"/>
            <p14:sldId id="532"/>
            <p14:sldId id="534"/>
            <p14:sldId id="535"/>
            <p14:sldId id="536"/>
            <p14:sldId id="537"/>
            <p14:sldId id="538"/>
            <p14:sldId id="540"/>
            <p14:sldId id="539"/>
            <p14:sldId id="541"/>
          </p14:sldIdLst>
        </p14:section>
        <p14:section name="Async / Await" id="{E29E1E66-D094-4D42-95EF-D7EEB4C9E91F}">
          <p14:sldIdLst>
            <p14:sldId id="510"/>
            <p14:sldId id="511"/>
            <p14:sldId id="544"/>
            <p14:sldId id="542"/>
          </p14:sldIdLst>
        </p14:section>
        <p14:section name="Web Workers" id="{0E0A2A88-3F53-492A-98AF-8261DD8A700E}">
          <p14:sldIdLst>
            <p14:sldId id="512"/>
            <p14:sldId id="513"/>
            <p14:sldId id="546"/>
            <p14:sldId id="547"/>
          </p14:sldIdLst>
        </p14:section>
        <p14:section name="Conclusion" id="{43BD757C-5017-47D2-98A9-4D861095A3B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8DC9E"/>
    <a:srgbClr val="FBEEDC"/>
    <a:srgbClr val="FBEEC9"/>
    <a:srgbClr val="603A14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6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6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6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6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udge.softuni.bg/Contests/36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3400"/>
            <a:ext cx="8125251" cy="1752600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  <a:br>
              <a:rPr lang="en-US" dirty="0"/>
            </a:br>
            <a:r>
              <a:rPr lang="en-US" dirty="0"/>
              <a:t>Programming and Promises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2431195"/>
            <a:ext cx="8201451" cy="651014"/>
          </a:xfrm>
        </p:spPr>
        <p:txBody>
          <a:bodyPr>
            <a:normAutofit/>
          </a:bodyPr>
          <a:lstStyle/>
          <a:p>
            <a:r>
              <a:rPr lang="en-US" sz="3600" dirty="0"/>
              <a:t>Promises. </a:t>
            </a:r>
            <a:r>
              <a:rPr lang="en-US" sz="3600" noProof="1"/>
              <a:t>Async</a:t>
            </a:r>
            <a:r>
              <a:rPr lang="en-US" sz="3600" dirty="0"/>
              <a:t> / Await. Web Workers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8996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146143" y="3821087"/>
            <a:ext cx="1397562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Promises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72133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7036137" y="3464004"/>
            <a:ext cx="4420869" cy="2632467"/>
            <a:chOff x="7036137" y="3464004"/>
            <a:chExt cx="4420869" cy="2632467"/>
          </a:xfrm>
        </p:grpSpPr>
        <p:pic>
          <p:nvPicPr>
            <p:cNvPr id="1026" name="Picture 2" descr="Резултат с изображение за js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36137" y="3505200"/>
              <a:ext cx="4420869" cy="2591271"/>
            </a:xfrm>
            <a:prstGeom prst="roundRect">
              <a:avLst>
                <a:gd name="adj" fmla="val 1276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 rot="21446345">
              <a:off x="7237412" y="3464004"/>
              <a:ext cx="343324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spc="50" dirty="0">
                  <a:ln w="19050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Promises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21407178">
              <a:off x="7962622" y="4468743"/>
              <a:ext cx="1661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50" dirty="0">
                  <a:ln w="12700" cmpd="sng">
                    <a:solidFill>
                      <a:srgbClr val="00B050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.then()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295763">
              <a:off x="7287957" y="5159049"/>
              <a:ext cx="18148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.catch()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Promise.then()</a:t>
            </a:r>
            <a:r>
              <a:rPr lang="en-US" dirty="0"/>
              <a:t> – Example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1143000"/>
            <a:ext cx="10365424" cy="49159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console.log('Before promise');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resolve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('done');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500);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(function(result)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console.log('Then returned: ' + 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console.log('After promise');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https://judge.softuni.bg/Contests/360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389812" y="2667000"/>
            <a:ext cx="3886200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promise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promise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 returned: done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466324" y="3304377"/>
            <a:ext cx="3581400" cy="620766"/>
          </a:xfrm>
          <a:prstGeom prst="wedgeRoundRectCallout">
            <a:avLst>
              <a:gd name="adj1" fmla="val -61156"/>
              <a:gd name="adj2" fmla="val -428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Resolved after 500 ms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95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Promise.catch()</a:t>
            </a:r>
            <a:r>
              <a:rPr lang="en-US" dirty="0"/>
              <a:t> – Example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1228456"/>
            <a:ext cx="10365424" cy="4638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console.log('Before promise');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reject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('fail');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500);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(function(result) { console.log(result); })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(function(error) { console.log(error);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console.log('After promise');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https://judge.softuni.bg/Contests/360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075612" y="2523856"/>
            <a:ext cx="32004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promise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promise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fail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503612" y="3389833"/>
            <a:ext cx="3581400" cy="620766"/>
          </a:xfrm>
          <a:prstGeom prst="wedgeRoundRectCallout">
            <a:avLst>
              <a:gd name="adj1" fmla="val -61156"/>
              <a:gd name="adj2" fmla="val -428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Rejected after 500 ms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61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Promises – Example – First Task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72909"/>
            <a:ext cx="10670224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console.log("task1 started.");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resolve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("task1 result");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console.log("task1 finished.");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946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Promises – Example</a:t>
            </a:r>
            <a:r>
              <a:rPr lang="en-US" dirty="0"/>
              <a:t> – Second Task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72909"/>
            <a:ext cx="10670224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console.log("task2 started.");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resolve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("task2 result");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console.log("task2 finished.");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1500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16256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Promises – Example – Third Task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19200"/>
            <a:ext cx="10670224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p3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console.log("task3 started.");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reject('cannot execute task3');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resolve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("task3 result");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console.log("task3 finished.");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3009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Promises – Example – Third Task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5208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console.log("All tasks started</a:t>
            </a:r>
            <a:r>
              <a:rPr lang="bg-BG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Promise.all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([p1, p2, p3])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console.log("All tasks finished</a:t>
            </a:r>
            <a:r>
              <a:rPr lang="bg-BG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console.log("Result: " +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.join(", 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nonExistingFunction();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console.log("Some of the tasks failed.");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console.log("Error: " +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598956" y="3769864"/>
            <a:ext cx="3657600" cy="993448"/>
          </a:xfrm>
          <a:prstGeom prst="wedgeRoundRectCallout">
            <a:avLst>
              <a:gd name="adj1" fmla="val -64580"/>
              <a:gd name="adj2" fmla="val -402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then()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block will reject the promise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9212" y="5834995"/>
            <a:ext cx="88392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sz="29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sz="2400" dirty="0">
                <a:latin typeface="+mn-lt"/>
              </a:rPr>
              <a:t>Check your solution here: </a:t>
            </a:r>
            <a:r>
              <a:rPr lang="en-US" sz="2400" dirty="0">
                <a:latin typeface="+mn-lt"/>
                <a:hlinkClick r:id="rId2"/>
              </a:rPr>
              <a:t>https://judge.softuni.bg/Contests/360</a:t>
            </a:r>
            <a:endParaRPr lang="en-US" sz="2400" dirty="0">
              <a:latin typeface="+mn-lt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4142396" y="4096968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6338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2284" y="5466712"/>
            <a:ext cx="8938472" cy="820600"/>
          </a:xfrm>
        </p:spPr>
        <p:txBody>
          <a:bodyPr/>
          <a:lstStyle/>
          <a:p>
            <a:r>
              <a:rPr lang="en-US" dirty="0"/>
              <a:t>Promises with jQuery AJAX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2287728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2138299" y="1061390"/>
            <a:ext cx="4862956" cy="1833694"/>
            <a:chOff x="7036137" y="4429478"/>
            <a:chExt cx="4420869" cy="1666993"/>
          </a:xfrm>
        </p:grpSpPr>
        <p:pic>
          <p:nvPicPr>
            <p:cNvPr id="7" name="Picture 2" descr="Резултат с изображение за js logo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16"/>
            <a:stretch/>
          </p:blipFill>
          <p:spPr bwMode="auto">
            <a:xfrm>
              <a:off x="7036137" y="4459208"/>
              <a:ext cx="4420869" cy="1637263"/>
            </a:xfrm>
            <a:prstGeom prst="roundRect">
              <a:avLst>
                <a:gd name="adj" fmla="val 1276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21446345">
              <a:off x="7116167" y="4429478"/>
              <a:ext cx="2597205" cy="846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28575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Promises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80745">
              <a:off x="8221069" y="4996471"/>
              <a:ext cx="1381730" cy="587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spc="50" dirty="0">
                  <a:ln w="19050" cmpd="sng">
                    <a:solidFill>
                      <a:srgbClr val="00B050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.then()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95763">
              <a:off x="7118559" y="5436225"/>
              <a:ext cx="1646855" cy="64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</a:t>
              </a:r>
              <a:r>
                <a:rPr lang="en-US" sz="3200" b="1" spc="50" dirty="0">
                  <a:ln w="1905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catch</a:t>
              </a:r>
              <a:r>
                <a:rPr lang="en-US" sz="3200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032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Commits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2457"/>
            <a:ext cx="10670224" cy="46081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value="nakov"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 &lt;br&gt;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value="nakov.io.cin"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loadCommits()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Commits&lt;/button&gt;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loadCommits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103" y="3391712"/>
            <a:ext cx="5897964" cy="2915257"/>
          </a:xfrm>
          <a:prstGeom prst="roundRect">
            <a:avLst>
              <a:gd name="adj" fmla="val 650"/>
            </a:avLst>
          </a:prstGeom>
        </p:spPr>
      </p:pic>
    </p:spTree>
    <p:extLst>
      <p:ext uri="{BB962C8B-B14F-4D97-AF65-F5344CB8AC3E}">
        <p14:creationId xmlns:p14="http://schemas.microsoft.com/office/powerpoint/2010/main" val="113943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Commits with AJAX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63320"/>
            <a:ext cx="1067022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loadCommits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$("#commits").empty();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url 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https://api.github.com/repos/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$("#username").val() +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$("#repo").val() +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/commits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(url)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(displayCommits)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(displayError);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displayCommits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(commits)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399212" y="3505199"/>
            <a:ext cx="3657600" cy="993448"/>
          </a:xfrm>
          <a:prstGeom prst="wedgeRoundRectCallout">
            <a:avLst>
              <a:gd name="adj1" fmla="val -86655"/>
              <a:gd name="adj2" fmla="val -363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jQuery AJAX methods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promises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9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Solution: Load GitHub Commits with AJAX (2)</a:t>
            </a:r>
            <a:endParaRPr lang="en-US" sz="38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50024"/>
            <a:ext cx="10670224" cy="48697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displayCommits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(commits)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commit of commits)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#commits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").append($("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commit.commit.author.name + ": 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commit.commit.message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#commits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").append($("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").text("Error: 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(' + err.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statusText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')'));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Asynchronous Programming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Promises in JS – Concepts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Promises with AJAX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noProof="1"/>
              <a:t>Async</a:t>
            </a:r>
            <a:r>
              <a:rPr lang="en-US" dirty="0"/>
              <a:t> / </a:t>
            </a:r>
            <a:r>
              <a:rPr lang="en-US" noProof="1"/>
              <a:t>Await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Web Workers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4130" y="161920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412" y="4045985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Kinvey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app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" with password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posts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Post1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Post2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comments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Com1a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Com1b</a:t>
            </a:r>
            <a:r>
              <a:rPr lang="en-US" dirty="0"/>
              <a:t>" for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Post1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comments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Com2a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Com2b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Com2c</a:t>
            </a:r>
            <a:r>
              <a:rPr lang="en-US" dirty="0"/>
              <a:t>" for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Post2</a:t>
            </a:r>
            <a:r>
              <a:rPr lang="en-US" dirty="0"/>
              <a:t>"</a:t>
            </a:r>
          </a:p>
          <a:p>
            <a:pPr>
              <a:lnSpc>
                <a:spcPct val="100000"/>
              </a:lnSpc>
            </a:pPr>
            <a:r>
              <a:rPr lang="en-US" dirty="0"/>
              <a:t>Write a JS app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 all posts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 selected post </a:t>
            </a:r>
            <a:r>
              <a:rPr lang="en-US" dirty="0"/>
              <a:t>along with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Blog (Posts with Comments)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928" y="1287889"/>
            <a:ext cx="2503477" cy="5026066"/>
          </a:xfrm>
          <a:prstGeom prst="roundRect">
            <a:avLst>
              <a:gd name="adj" fmla="val 736"/>
            </a:avLst>
          </a:prstGeom>
        </p:spPr>
      </p:pic>
    </p:spTree>
    <p:extLst>
      <p:ext uri="{BB962C8B-B14F-4D97-AF65-F5344CB8AC3E}">
        <p14:creationId xmlns:p14="http://schemas.microsoft.com/office/powerpoint/2010/main" val="26763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Create a </a:t>
            </a:r>
            <a:r>
              <a:rPr lang="en-US" noProof="1"/>
              <a:t>Kinvey </a:t>
            </a:r>
            <a:r>
              <a:rPr lang="en-US" dirty="0"/>
              <a:t>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35" y="1228060"/>
            <a:ext cx="8578154" cy="5116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11" y="4416357"/>
            <a:ext cx="6662351" cy="11669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9248452" y="3233513"/>
            <a:ext cx="2179960" cy="957487"/>
          </a:xfrm>
          <a:prstGeom prst="wedgeRoundRectCallout">
            <a:avLst>
              <a:gd name="adj1" fmla="val -19822"/>
              <a:gd name="adj2" fmla="val 994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Remember your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ID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40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Create User "peter"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56" y="1178588"/>
            <a:ext cx="8874312" cy="51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9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Create the First Post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685777"/>
            <a:ext cx="10670224" cy="2430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/appdata/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kid_B15S6I9Zl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baas.kinvey.com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Authorization: Basic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Z3Vlc3Q6Z3Vlc3Q=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application/json</a:t>
            </a:r>
          </a:p>
          <a:p>
            <a:pPr eaLnBrk="0" hangingPunct="0">
              <a:lnSpc>
                <a:spcPct val="5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"title":"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Post1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"body":"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#1 body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4732959"/>
            <a:ext cx="10670224" cy="9764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"title": "Post1", "body": "Post #1 body",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 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582cde77209db9d9730bab03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646612" y="5903464"/>
            <a:ext cx="4038600" cy="612448"/>
          </a:xfrm>
          <a:prstGeom prst="wedgeRoundRectCallout">
            <a:avLst>
              <a:gd name="adj1" fmla="val -57751"/>
              <a:gd name="adj2" fmla="val -5697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Remember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_id</a:t>
            </a:r>
          </a:p>
        </p:txBody>
      </p:sp>
      <p:sp>
        <p:nvSpPr>
          <p:cNvPr id="8" name="Arrow: Down 7"/>
          <p:cNvSpPr/>
          <p:nvPr/>
        </p:nvSpPr>
        <p:spPr>
          <a:xfrm>
            <a:off x="5940344" y="4251925"/>
            <a:ext cx="305912" cy="360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3493884" y="1745949"/>
            <a:ext cx="2478899" cy="43774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743061" y="2582120"/>
            <a:ext cx="3180151" cy="43774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28012" y="2955237"/>
            <a:ext cx="3031692" cy="612448"/>
          </a:xfrm>
          <a:prstGeom prst="wedgeRoundRectCallout">
            <a:avLst>
              <a:gd name="adj1" fmla="val -62987"/>
              <a:gd name="adj2" fmla="val -5061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Base64(user:pass)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513668" y="1018104"/>
            <a:ext cx="4781144" cy="564264"/>
          </a:xfrm>
          <a:prstGeom prst="wedgeRoundRectCallout">
            <a:avLst>
              <a:gd name="adj1" fmla="val -56234"/>
              <a:gd name="adj2" fmla="val 558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Insert your Kinvey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ID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33475" y="5208165"/>
            <a:ext cx="4562270" cy="43774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868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0" grpId="0" animBg="1"/>
      <p:bldP spid="9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Create the Comments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2430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/appdata/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kid_B15S6I9Zl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baas.kinvey.com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Authorization: Basic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Z3Vlc3Q6Z3Vlc3Q=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application/json</a:t>
            </a:r>
          </a:p>
          <a:p>
            <a:pPr eaLnBrk="0" hangingPunct="0">
              <a:lnSpc>
                <a:spcPct val="5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"text":"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Com1a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"post_id":"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582cde77209db9d9730bab03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60412" y="3893953"/>
            <a:ext cx="10670224" cy="2430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/appdata/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kid_B15S6I9Zl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baas.kinvey.com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Authorization: Basic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Z3Vlc3Q6Z3Vlc3Q=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application/json</a:t>
            </a:r>
          </a:p>
          <a:p>
            <a:pPr eaLnBrk="0" hangingPunct="0">
              <a:lnSpc>
                <a:spcPct val="5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"text":"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Com2a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"post_id":"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582cde77209db9d9730bab03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255796" y="1942288"/>
            <a:ext cx="3325240" cy="941961"/>
          </a:xfrm>
          <a:prstGeom prst="wedgeRoundRectCallout">
            <a:avLst>
              <a:gd name="adj1" fmla="val -61486"/>
              <a:gd name="adj2" fmla="val 551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_id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the previous request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03028" y="3044124"/>
            <a:ext cx="4562270" cy="43774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01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second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Post2</a:t>
            </a:r>
            <a:r>
              <a:rPr lang="en-US" dirty="0"/>
              <a:t>" + its 3 comments</a:t>
            </a:r>
          </a:p>
          <a:p>
            <a:r>
              <a:rPr lang="en-US" dirty="0"/>
              <a:t>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posts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comments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collections should look like these: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Create the Second Post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80" y="2623295"/>
            <a:ext cx="9223664" cy="1138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86" y="3993573"/>
            <a:ext cx="9239250" cy="2407227"/>
          </a:xfrm>
          <a:prstGeom prst="rect">
            <a:avLst/>
          </a:prstGeom>
        </p:spPr>
      </p:pic>
      <p:sp>
        <p:nvSpPr>
          <p:cNvPr id="9" name="Arrow: Curved Right 8"/>
          <p:cNvSpPr/>
          <p:nvPr/>
        </p:nvSpPr>
        <p:spPr>
          <a:xfrm flipV="1">
            <a:off x="684212" y="3404680"/>
            <a:ext cx="685800" cy="25194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Arrow: Curved Right 9"/>
          <p:cNvSpPr/>
          <p:nvPr/>
        </p:nvSpPr>
        <p:spPr>
          <a:xfrm flipV="1">
            <a:off x="551268" y="3385226"/>
            <a:ext cx="838200" cy="29393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1" name="Arrow: Curved Right 10"/>
          <p:cNvSpPr/>
          <p:nvPr/>
        </p:nvSpPr>
        <p:spPr>
          <a:xfrm flipH="1" flipV="1">
            <a:off x="10794212" y="3048000"/>
            <a:ext cx="645516" cy="163911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2" name="Arrow: Curved Right 11"/>
          <p:cNvSpPr/>
          <p:nvPr/>
        </p:nvSpPr>
        <p:spPr>
          <a:xfrm flipH="1" flipV="1">
            <a:off x="10799356" y="3048000"/>
            <a:ext cx="720548" cy="2057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3" name="Arrow: Curved Right 12"/>
          <p:cNvSpPr/>
          <p:nvPr/>
        </p:nvSpPr>
        <p:spPr>
          <a:xfrm flipH="1" flipV="1">
            <a:off x="10779900" y="3009088"/>
            <a:ext cx="847928" cy="24870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47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HTML Code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blog.js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&lt;h1&gt;All Posts&lt;/h1&gt;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btnLoadPosts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btnViewPost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"&gt;View&lt;/button&gt;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post-title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"&gt;Post Details&lt;/h1&gt;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post-body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&lt;h2&gt;Comments&lt;/h2&gt;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post-comments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2504872"/>
            <a:ext cx="2657475" cy="3609975"/>
          </a:xfrm>
          <a:prstGeom prst="roundRect">
            <a:avLst>
              <a:gd name="adj" fmla="val 927"/>
            </a:avLst>
          </a:prstGeom>
        </p:spPr>
      </p:pic>
    </p:spTree>
    <p:extLst>
      <p:ext uri="{BB962C8B-B14F-4D97-AF65-F5344CB8AC3E}">
        <p14:creationId xmlns:p14="http://schemas.microsoft.com/office/powerpoint/2010/main" val="14838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JS Code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29588" y="1139048"/>
            <a:ext cx="11127424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kinveyAppId =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kid_B15S6I9Zl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serviceUrl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https://baas.kinvey.com/appdata/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kinveyUsername =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kinveyPassword =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base64auth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btoa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(kinveyUsername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kinveyPassword);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 authHeaders = {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"Authorization":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"Basic "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base64auth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#btnLoadPosts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").click(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loadPostsClick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#btnViewPost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").click(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viewPostClick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loadPostsClick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viewPostClick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701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Load Posts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372909"/>
            <a:ext cx="10670224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loadPostsClick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loadPostsRequest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serviceUrl +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/posts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(loadPostsRequest)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(displayPosts)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06" y="3276600"/>
            <a:ext cx="2739346" cy="2217566"/>
          </a:xfrm>
          <a:prstGeom prst="roundRect">
            <a:avLst>
              <a:gd name="adj" fmla="val 1314"/>
            </a:avLst>
          </a:prstGeom>
        </p:spPr>
      </p:pic>
    </p:spTree>
    <p:extLst>
      <p:ext uri="{BB962C8B-B14F-4D97-AF65-F5344CB8AC3E}">
        <p14:creationId xmlns:p14="http://schemas.microsoft.com/office/powerpoint/2010/main" val="208823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Display Posts as Options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372909"/>
            <a:ext cx="10670224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displayPosts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(posts)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posts)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option =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&lt;option&gt;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.text(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post.title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post._id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").append(option);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524" y="1588061"/>
            <a:ext cx="2739346" cy="2217566"/>
          </a:xfrm>
          <a:prstGeom prst="roundRect">
            <a:avLst>
              <a:gd name="adj" fmla="val 1314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684" y="4951291"/>
            <a:ext cx="8579186" cy="1397149"/>
          </a:xfrm>
          <a:prstGeom prst="roundRect">
            <a:avLst>
              <a:gd name="adj" fmla="val 1314"/>
            </a:avLst>
          </a:prstGeom>
        </p:spPr>
      </p:pic>
    </p:spTree>
    <p:extLst>
      <p:ext uri="{BB962C8B-B14F-4D97-AF65-F5344CB8AC3E}">
        <p14:creationId xmlns:p14="http://schemas.microsoft.com/office/powerpoint/2010/main" val="12304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#promises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Handle AJAX Errors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372909"/>
            <a:ext cx="10670224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errorDiv =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").text("Error: 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err.status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('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err.statusText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')');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$(document.body).prepend(errorDiv);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$(errorDiv).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$(errorDiv).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3000);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556" y="3429000"/>
            <a:ext cx="2247900" cy="2486025"/>
          </a:xfrm>
          <a:prstGeom prst="roundRect">
            <a:avLst>
              <a:gd name="adj" fmla="val 1088"/>
            </a:avLst>
          </a:prstGeom>
        </p:spPr>
      </p:pic>
    </p:spTree>
    <p:extLst>
      <p:ext uri="{BB962C8B-B14F-4D97-AF65-F5344CB8AC3E}">
        <p14:creationId xmlns:p14="http://schemas.microsoft.com/office/powerpoint/2010/main" val="5937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noProof="1"/>
              <a:t>Kinvey</a:t>
            </a:r>
            <a:r>
              <a:rPr lang="en-US" dirty="0"/>
              <a:t> allows querying collections: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Load Post Comments Query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848256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https://baas.kinvey.com/appdata/kid_B15S6I9Zl/comments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?query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post_id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582cde77209db9d9730bab03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48" y="3192020"/>
            <a:ext cx="9777152" cy="32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39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Blog – [View Post] Button Click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130170"/>
            <a:ext cx="10670224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viewPostClick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selectedPostId = $("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").val();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(!selectedPostId) return;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requestPosts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serviceUrl + "/posts/" + selectedPostId,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authHeaders });</a:t>
            </a:r>
          </a:p>
          <a:p>
            <a:pPr marL="622300" indent="-6223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requestComments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serviceUrl + `/comments/?query={"post_id":"${selectedPostId}"}`,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authHeaders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Promise.all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requestPosts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requestComments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(displayPostWithComments)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1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Solution: Blog – Display Post with Its Comments</a:t>
            </a:r>
            <a:endParaRPr lang="en-US" sz="37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53591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displayPostWithComments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#post-title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").text(post.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#post-body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").text(post.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#post-comments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").empty();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comment of comments)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commentItem = $("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.text(comment.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#post-comments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.append(commentItem);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4012" y="5950470"/>
            <a:ext cx="8534400" cy="5516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sz="2400" b="0" dirty="0">
                <a:latin typeface="+mn-lt"/>
              </a:rPr>
              <a:t>Check your solution here: </a:t>
            </a:r>
            <a:r>
              <a:rPr lang="en-US" sz="2400" b="0" dirty="0">
                <a:latin typeface="+mn-lt"/>
                <a:hlinkClick r:id="rId2"/>
              </a:rPr>
              <a:t>https://judge.softuni.bg/Contests/360</a:t>
            </a:r>
            <a:endParaRPr lang="en-US" sz="2400" b="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2" y="2462837"/>
            <a:ext cx="2305050" cy="3119219"/>
          </a:xfrm>
          <a:prstGeom prst="roundRect">
            <a:avLst>
              <a:gd name="adj" fmla="val 1676"/>
            </a:avLst>
          </a:prstGeom>
        </p:spPr>
      </p:pic>
    </p:spTree>
    <p:extLst>
      <p:ext uri="{BB962C8B-B14F-4D97-AF65-F5344CB8AC3E}">
        <p14:creationId xmlns:p14="http://schemas.microsoft.com/office/powerpoint/2010/main" val="6203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2284" y="4857112"/>
            <a:ext cx="8938472" cy="820600"/>
          </a:xfrm>
        </p:spPr>
        <p:txBody>
          <a:bodyPr/>
          <a:lstStyle/>
          <a:p>
            <a:r>
              <a:rPr lang="en-US" noProof="1"/>
              <a:t>Async</a:t>
            </a:r>
            <a:r>
              <a:rPr lang="en-US" dirty="0"/>
              <a:t> / </a:t>
            </a:r>
            <a:r>
              <a:rPr lang="en-US" noProof="1"/>
              <a:t>Await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32284" y="5793880"/>
            <a:ext cx="8938472" cy="688256"/>
          </a:xfrm>
        </p:spPr>
        <p:txBody>
          <a:bodyPr/>
          <a:lstStyle/>
          <a:p>
            <a:r>
              <a:rPr lang="en-US" dirty="0"/>
              <a:t>Simplified Promises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7" y="1121266"/>
            <a:ext cx="7859644" cy="34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24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Async</a:t>
            </a:r>
            <a:r>
              <a:rPr lang="en-US" dirty="0"/>
              <a:t> / Await Simplify Promises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83980"/>
            <a:ext cx="10670224" cy="51406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async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 loadData()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Promise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(function(resolve, reject)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setTimeout(function()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resolve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('data'); }, 300);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async 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loadMoreData(input)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Promise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(function(resolve, reject)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setTimeout(function() {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resolve(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+ ' + more data'); }, 200);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93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Async</a:t>
            </a:r>
            <a:r>
              <a:rPr lang="en-US" dirty="0"/>
              <a:t> / Await Simplify Promises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83980"/>
            <a:ext cx="10670224" cy="4859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async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 loadAllData()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console.log('Before promise');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data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loadData();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moreData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loadMoreData(data);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console.log('Result: ' + moreData);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console.log('After promise');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loadAllData();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console.log('Finished');</a:t>
            </a:r>
          </a:p>
        </p:txBody>
      </p:sp>
      <p:sp>
        <p:nvSpPr>
          <p:cNvPr id="3" name="Rectangle 2"/>
          <p:cNvSpPr/>
          <p:nvPr/>
        </p:nvSpPr>
        <p:spPr>
          <a:xfrm>
            <a:off x="6780212" y="4137096"/>
            <a:ext cx="4648200" cy="190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promise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Finished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data + more data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promise</a:t>
            </a:r>
          </a:p>
        </p:txBody>
      </p:sp>
    </p:spTree>
    <p:extLst>
      <p:ext uri="{BB962C8B-B14F-4D97-AF65-F5344CB8AC3E}">
        <p14:creationId xmlns:p14="http://schemas.microsoft.com/office/powerpoint/2010/main" val="220978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Transpiling</a:t>
            </a:r>
            <a:r>
              <a:rPr lang="en-US" dirty="0"/>
              <a:t> </a:t>
            </a:r>
            <a:r>
              <a:rPr lang="en-US" noProof="1"/>
              <a:t>Async</a:t>
            </a:r>
            <a:r>
              <a:rPr lang="en-US" dirty="0"/>
              <a:t> / Await with Babel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-g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babel-cli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2057400"/>
            <a:ext cx="10670224" cy="10671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-g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babel-plugin-transform-async-to-generator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8188" y="5774448"/>
            <a:ext cx="10670224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babel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async-await.js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-o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async-await-transpiled.js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58188" y="3366995"/>
            <a:ext cx="10670224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.babelrc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58188" y="3960216"/>
            <a:ext cx="10670224" cy="1541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"plugins": ["transform-async-to-generator"]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5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3745" y="4876800"/>
            <a:ext cx="10815551" cy="820600"/>
          </a:xfrm>
        </p:spPr>
        <p:txBody>
          <a:bodyPr/>
          <a:lstStyle/>
          <a:p>
            <a:r>
              <a:rPr lang="en-US" dirty="0"/>
              <a:t>Web Workers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3745" y="5754968"/>
            <a:ext cx="10815551" cy="719034"/>
          </a:xfrm>
        </p:spPr>
        <p:txBody>
          <a:bodyPr/>
          <a:lstStyle/>
          <a:p>
            <a:r>
              <a:rPr lang="en-US" dirty="0"/>
              <a:t>Running Background Tasks in the Browser</a:t>
            </a:r>
          </a:p>
        </p:txBody>
      </p:sp>
      <p:pic>
        <p:nvPicPr>
          <p:cNvPr id="17410" name="Picture 2" descr="Резултат с изображение за Web Work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25" y="1159764"/>
            <a:ext cx="8759190" cy="331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806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Workers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51006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&lt;p&gt;Count numbers: &lt;output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"&gt;&lt;/output&gt;&lt;/p&gt;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startWorker()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"&gt;Start Worker&lt;/button&gt;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stopWorker()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"&gt;Stop Worker&lt;/button&gt;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resetWorker()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"&gt;Reset Worker&lt;/button&gt;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undefined;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startWorker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Worker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counter-web-worker.js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worker.onmessage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$("#result").text(event.data);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04212" y="5029200"/>
            <a:ext cx="2743200" cy="1066800"/>
          </a:xfrm>
          <a:prstGeom prst="wedgeRoundRectCallout">
            <a:avLst>
              <a:gd name="adj1" fmla="val -76229"/>
              <a:gd name="adj2" fmla="val -355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Receive data from the worker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551612" y="2913375"/>
            <a:ext cx="2743200" cy="1066800"/>
          </a:xfrm>
          <a:prstGeom prst="wedgeRoundRectCallout">
            <a:avLst>
              <a:gd name="adj1" fmla="val -76583"/>
              <a:gd name="adj2" fmla="val 483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Run background Web worker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59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2284" y="5466712"/>
            <a:ext cx="8938472" cy="82060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63" y="1438495"/>
            <a:ext cx="8137099" cy="3608305"/>
          </a:xfrm>
          <a:prstGeom prst="roundRect">
            <a:avLst>
              <a:gd name="adj" fmla="val 1031"/>
            </a:avLst>
          </a:prstGeom>
        </p:spPr>
      </p:pic>
    </p:spTree>
    <p:extLst>
      <p:ext uri="{BB962C8B-B14F-4D97-AF65-F5344CB8AC3E}">
        <p14:creationId xmlns:p14="http://schemas.microsoft.com/office/powerpoint/2010/main" val="357171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Workers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stopWorker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(worker)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worker.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terminate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worker = undefined;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resetWorker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(worker)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worker.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postMessage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('reset');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317023"/>
            <a:ext cx="4990785" cy="18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Workers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795493"/>
            <a:ext cx="10670224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postMessage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(++count);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500);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onmessage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(e.data == 'reset')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count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1219200"/>
            <a:ext cx="10670224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counter-web-worker.js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323012" y="2133304"/>
            <a:ext cx="2639216" cy="1029512"/>
          </a:xfrm>
          <a:prstGeom prst="wedgeRoundRectCallout">
            <a:avLst>
              <a:gd name="adj1" fmla="val -79546"/>
              <a:gd name="adj2" fmla="val 315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Send data to the main script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56412" y="4114800"/>
            <a:ext cx="3124200" cy="1029512"/>
          </a:xfrm>
          <a:prstGeom prst="wedgeRoundRectCallout">
            <a:avLst>
              <a:gd name="adj1" fmla="val -76229"/>
              <a:gd name="adj2" fmla="val -355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Receive data from the main script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4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901" y="4071381"/>
            <a:ext cx="8015025" cy="1568497"/>
          </a:xfrm>
        </p:spPr>
        <p:txBody>
          <a:bodyPr/>
          <a:lstStyle/>
          <a:p>
            <a:r>
              <a:rPr lang="en-US" dirty="0"/>
              <a:t>Practice: Promises,</a:t>
            </a:r>
            <a:br>
              <a:rPr lang="en-US" dirty="0"/>
            </a:br>
            <a:r>
              <a:rPr lang="en-US" dirty="0"/>
              <a:t>AJAX, Web Workers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086901" y="5757966"/>
            <a:ext cx="8015025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94" y="762000"/>
            <a:ext cx="2912418" cy="30062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12812" y="1177339"/>
            <a:ext cx="3019514" cy="1946861"/>
            <a:chOff x="7036137" y="3505200"/>
            <a:chExt cx="4420869" cy="2591271"/>
          </a:xfrm>
        </p:grpSpPr>
        <p:pic>
          <p:nvPicPr>
            <p:cNvPr id="7" name="Picture 2" descr="Резултат с изображение за js logo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36137" y="3505200"/>
              <a:ext cx="4420869" cy="2591271"/>
            </a:xfrm>
            <a:prstGeom prst="roundRect">
              <a:avLst>
                <a:gd name="adj" fmla="val 1276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21446345">
              <a:off x="7225594" y="3505939"/>
              <a:ext cx="3456880" cy="1024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19050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Promises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1407178">
              <a:off x="7995895" y="4515447"/>
              <a:ext cx="1594804" cy="614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50" dirty="0">
                  <a:ln w="12700" cmpd="sng">
                    <a:solidFill>
                      <a:srgbClr val="00B050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.then()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95763">
              <a:off x="7329639" y="5205753"/>
              <a:ext cx="1731489" cy="614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.catch()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7710"/>
          <a:stretch/>
        </p:blipFill>
        <p:spPr>
          <a:xfrm>
            <a:off x="8304212" y="1438265"/>
            <a:ext cx="3170695" cy="1653724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Promises</a:t>
            </a:r>
            <a:r>
              <a:rPr lang="en-US" sz="3200" dirty="0"/>
              <a:t> hold operations (background tasks)</a:t>
            </a:r>
          </a:p>
          <a:p>
            <a:pPr lvl="1"/>
            <a:r>
              <a:rPr lang="en-US" sz="3000" dirty="0"/>
              <a:t>Can 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resolved</a:t>
            </a:r>
            <a:r>
              <a:rPr lang="en-US" sz="3000" dirty="0"/>
              <a:t> 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rejected</a:t>
            </a: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sz="3200" dirty="0"/>
              <a:t>jQuery AJAX works with promises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2265" y="2313924"/>
            <a:ext cx="723900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(function(result)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process the result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(function(error) 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handle the error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82265" y="5029200"/>
            <a:ext cx="7239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$.ajax(request)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(function(data) { …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(function(error) { 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 and Promises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Asynchronous programming </a:t>
            </a:r>
            <a:r>
              <a:rPr lang="en-US" dirty="0"/>
              <a:t>deals with the needs to run several tasks (pieces of code)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parallel</a:t>
            </a:r>
            <a:r>
              <a:rPr lang="en-US" dirty="0"/>
              <a:t>, in the same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JS the asynchronous programming is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callbacks</a:t>
            </a:r>
          </a:p>
          <a:p>
            <a:pPr lvl="1"/>
            <a:r>
              <a:rPr lang="en-US" dirty="0"/>
              <a:t>You run a background task and pass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callback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in 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50" y="2517689"/>
            <a:ext cx="5557748" cy="2464521"/>
          </a:xfrm>
          <a:prstGeom prst="roundRect">
            <a:avLst>
              <a:gd name="adj" fmla="val 1031"/>
            </a:avLst>
          </a:prstGeom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Example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23551"/>
            <a:ext cx="10670224" cy="32077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setTimeout(task1,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setTimeout(task2, 1500);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setTimeout(task3, 500);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console.log("All tasks started");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task1() { console.log("task1 finished")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task2() { console.log("task2 finished")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task3() { console.log("task3 finished") 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4591456"/>
            <a:ext cx="10670224" cy="180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All tasks started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task3 finished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task1 finished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task2 finished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722812" y="4989280"/>
            <a:ext cx="2277896" cy="954320"/>
          </a:xfrm>
          <a:prstGeom prst="wedgeRoundRectCallout">
            <a:avLst>
              <a:gd name="adj1" fmla="val -72292"/>
              <a:gd name="adj2" fmla="val 338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All tasks run in parallel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615329" y="1256488"/>
            <a:ext cx="4615766" cy="1134879"/>
            <a:chOff x="5615329" y="1256488"/>
            <a:chExt cx="4615766" cy="1134879"/>
          </a:xfrm>
        </p:grpSpPr>
        <p:sp>
          <p:nvSpPr>
            <p:cNvPr id="8" name="Right Brace 7"/>
            <p:cNvSpPr/>
            <p:nvPr/>
          </p:nvSpPr>
          <p:spPr>
            <a:xfrm>
              <a:off x="5615329" y="1256488"/>
              <a:ext cx="228600" cy="113487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4412" y="1342416"/>
              <a:ext cx="41366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3 tasks run in parallel and</a:t>
              </a:r>
            </a:p>
            <a:p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will finish at different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945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3745" y="4876800"/>
            <a:ext cx="10815551" cy="820600"/>
          </a:xfrm>
        </p:spPr>
        <p:txBody>
          <a:bodyPr/>
          <a:lstStyle/>
          <a:p>
            <a:r>
              <a:rPr lang="en-US" dirty="0"/>
              <a:t>Promises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3745" y="5706329"/>
            <a:ext cx="10815551" cy="719034"/>
          </a:xfrm>
        </p:spPr>
        <p:txBody>
          <a:bodyPr/>
          <a:lstStyle/>
          <a:p>
            <a:r>
              <a:rPr lang="en-US" dirty="0"/>
              <a:t>Objects Holding Asynchronous Operations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59431" y="1121632"/>
            <a:ext cx="5884177" cy="3448982"/>
            <a:chOff x="7036137" y="3505200"/>
            <a:chExt cx="4420869" cy="2591271"/>
          </a:xfrm>
        </p:grpSpPr>
        <p:pic>
          <p:nvPicPr>
            <p:cNvPr id="7" name="Picture 2" descr="Резултат с изображение за js logo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36137" y="3505200"/>
              <a:ext cx="4420869" cy="2591271"/>
            </a:xfrm>
            <a:prstGeom prst="roundRect">
              <a:avLst>
                <a:gd name="adj" fmla="val 1276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21446345">
              <a:off x="7555679" y="3567090"/>
              <a:ext cx="2796716" cy="901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spc="50" dirty="0">
                  <a:ln w="28575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Promises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1407178">
              <a:off x="8115485" y="4533639"/>
              <a:ext cx="1355627" cy="578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19050" cmpd="sng">
                    <a:solidFill>
                      <a:srgbClr val="00B050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.then()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95763">
              <a:off x="7454583" y="5223945"/>
              <a:ext cx="1481604" cy="578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</a:t>
              </a:r>
              <a:r>
                <a:rPr lang="en-US" sz="4400" b="1" spc="50" dirty="0">
                  <a:ln w="1905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catch</a:t>
              </a:r>
              <a:r>
                <a:rPr lang="en-US" sz="4400" b="1" spc="50" dirty="0">
                  <a:ln w="12700" cmpd="sng">
                    <a:solidFill>
                      <a:srgbClr val="E85C0E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36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promise is an object holding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asynchronous operation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result which may be available now, or in the future, or never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Promises may be in one of these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Pending</a:t>
            </a:r>
            <a:r>
              <a:rPr lang="en-US" dirty="0"/>
              <a:t> – operation still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</a:t>
            </a:r>
            <a:r>
              <a:rPr lang="en-US" dirty="0"/>
              <a:t> (unfinished)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Fulfilled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operation finished </a:t>
            </a:r>
            <a:r>
              <a:rPr lang="bg-BG" dirty="0"/>
              <a:t>(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/>
              <a:t> is available</a:t>
            </a:r>
            <a:r>
              <a:rPr lang="bg-BG" dirty="0"/>
              <a:t>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Failed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operation is failed</a:t>
            </a:r>
            <a:r>
              <a:rPr lang="bg-BG" dirty="0"/>
              <a:t> (</a:t>
            </a:r>
            <a:r>
              <a:rPr lang="en-US" dirty="0"/>
              <a:t>and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dirty="0"/>
              <a:t> is available)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Promises in JS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Promise</a:t>
            </a:r>
            <a:r>
              <a:rPr lang="en-US" dirty="0"/>
              <a:t> 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Promise?</a:t>
            </a:r>
          </a:p>
        </p:txBody>
      </p:sp>
    </p:spTree>
    <p:extLst>
      <p:ext uri="{BB962C8B-B14F-4D97-AF65-F5344CB8AC3E}">
        <p14:creationId xmlns:p14="http://schemas.microsoft.com/office/powerpoint/2010/main" val="24548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Promises – Syntax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1066800"/>
            <a:ext cx="10365424" cy="33155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Promise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(function(resolve, reject)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 an async task and then resolve or reject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operation successful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resolve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('Success!');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operation failed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*/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reject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('Failure!');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0588" y="4531845"/>
            <a:ext cx="103654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(function(result)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process the result (when the promise is resolved)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.catch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(function(error) 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handle the error (when the promise is rejected)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1604</TotalTime>
  <Words>2390</Words>
  <Application>Microsoft Office PowerPoint</Application>
  <PresentationFormat>Custom</PresentationFormat>
  <Paragraphs>469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Asynchronous Programming and Promises</vt:lpstr>
      <vt:lpstr>Table of Contents</vt:lpstr>
      <vt:lpstr>Have a Question?</vt:lpstr>
      <vt:lpstr>Asynchronous Programming</vt:lpstr>
      <vt:lpstr>Asynchronous Programming in JS</vt:lpstr>
      <vt:lpstr>Asynchronous Programming – Example</vt:lpstr>
      <vt:lpstr>Promises in JS</vt:lpstr>
      <vt:lpstr>What is a Promise?</vt:lpstr>
      <vt:lpstr>JS Promises – Syntax</vt:lpstr>
      <vt:lpstr>Promise.then() – Example</vt:lpstr>
      <vt:lpstr>Promise.catch() – Example</vt:lpstr>
      <vt:lpstr>JS Promises – Example – First Task</vt:lpstr>
      <vt:lpstr>JS Promises – Example – Second Task</vt:lpstr>
      <vt:lpstr>JS Promises – Example – Third Task</vt:lpstr>
      <vt:lpstr>JS Promises – Example – Third Task</vt:lpstr>
      <vt:lpstr>Promises with jQuery AJAX</vt:lpstr>
      <vt:lpstr>Problem: Load GitHub Commits with AJAX</vt:lpstr>
      <vt:lpstr>Solution: Load GitHub Commits with AJAX</vt:lpstr>
      <vt:lpstr>Solution: Load GitHub Commits with AJAX (2)</vt:lpstr>
      <vt:lpstr>Problem: Blog (Posts with Comments)</vt:lpstr>
      <vt:lpstr>Solution: Blog – Create a Kinvey App</vt:lpstr>
      <vt:lpstr>Solution: Blog – Create User "peter"</vt:lpstr>
      <vt:lpstr>Solution: Blog – Create the First Post</vt:lpstr>
      <vt:lpstr>Solution: Blog – Create the Comments</vt:lpstr>
      <vt:lpstr>Solution: Blog – Create the Second Post</vt:lpstr>
      <vt:lpstr>Solution: Blog – HTML Code</vt:lpstr>
      <vt:lpstr>Solution: Blog – JS Code</vt:lpstr>
      <vt:lpstr>Solution: Blog – Load Posts</vt:lpstr>
      <vt:lpstr>Solution: Blog – Display Posts as Options</vt:lpstr>
      <vt:lpstr>Solution: Blog – Handle AJAX Errors</vt:lpstr>
      <vt:lpstr>Solution: Blog – Load Post Comments Query</vt:lpstr>
      <vt:lpstr>Solution: Blog – [View Post] Button Click</vt:lpstr>
      <vt:lpstr>Solution: Blog – Display Post with Its Comments</vt:lpstr>
      <vt:lpstr>Async / Await</vt:lpstr>
      <vt:lpstr>Async / Await Simplify Promises</vt:lpstr>
      <vt:lpstr>Async / Await Simplify Promises (2)</vt:lpstr>
      <vt:lpstr>Transpiling Async / Await with Babel</vt:lpstr>
      <vt:lpstr>Web Workers</vt:lpstr>
      <vt:lpstr>Web Workers</vt:lpstr>
      <vt:lpstr>Web Workers (2)</vt:lpstr>
      <vt:lpstr>Web Workers (2)</vt:lpstr>
      <vt:lpstr>Practice: Promises, AJAX, Web Workers</vt:lpstr>
      <vt:lpstr>Summary</vt:lpstr>
      <vt:lpstr>Asynchronous Programming and Promises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 and Promises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130</cp:revision>
  <dcterms:created xsi:type="dcterms:W3CDTF">2014-01-02T17:00:34Z</dcterms:created>
  <dcterms:modified xsi:type="dcterms:W3CDTF">2016-11-17T12:13:46Z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